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51"/>
  </p:notesMasterIdLst>
  <p:sldIdLst>
    <p:sldId id="256" r:id="rId2"/>
    <p:sldId id="257" r:id="rId3"/>
    <p:sldId id="303" r:id="rId4"/>
    <p:sldId id="258" r:id="rId5"/>
    <p:sldId id="260" r:id="rId6"/>
    <p:sldId id="297" r:id="rId7"/>
    <p:sldId id="259" r:id="rId8"/>
    <p:sldId id="291" r:id="rId9"/>
    <p:sldId id="287" r:id="rId10"/>
    <p:sldId id="288" r:id="rId11"/>
    <p:sldId id="312" r:id="rId12"/>
    <p:sldId id="306" r:id="rId13"/>
    <p:sldId id="307" r:id="rId14"/>
    <p:sldId id="289" r:id="rId15"/>
    <p:sldId id="311" r:id="rId16"/>
    <p:sldId id="310" r:id="rId17"/>
    <p:sldId id="290" r:id="rId18"/>
    <p:sldId id="261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313" r:id="rId27"/>
    <p:sldId id="270" r:id="rId28"/>
    <p:sldId id="271" r:id="rId29"/>
    <p:sldId id="274" r:id="rId30"/>
    <p:sldId id="315" r:id="rId31"/>
    <p:sldId id="299" r:id="rId32"/>
    <p:sldId id="275" r:id="rId33"/>
    <p:sldId id="277" r:id="rId34"/>
    <p:sldId id="276" r:id="rId35"/>
    <p:sldId id="278" r:id="rId36"/>
    <p:sldId id="279" r:id="rId37"/>
    <p:sldId id="301" r:id="rId38"/>
    <p:sldId id="281" r:id="rId39"/>
    <p:sldId id="282" r:id="rId40"/>
    <p:sldId id="283" r:id="rId41"/>
    <p:sldId id="284" r:id="rId42"/>
    <p:sldId id="316" r:id="rId43"/>
    <p:sldId id="293" r:id="rId44"/>
    <p:sldId id="294" r:id="rId45"/>
    <p:sldId id="295" r:id="rId46"/>
    <p:sldId id="296" r:id="rId47"/>
    <p:sldId id="314" r:id="rId48"/>
    <p:sldId id="308" r:id="rId49"/>
    <p:sldId id="302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CC"/>
    <a:srgbClr val="00FF00"/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23E10-99E1-49BA-AE40-03F351264488}" type="datetimeFigureOut">
              <a:rPr lang="en-US" smtClean="0"/>
              <a:pPr/>
              <a:t>16-Apr-20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3A8A9-1AC6-488D-B148-50587D754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AFB18A-49F2-4288-A9AB-3BA55FB8A6B7}" type="datetime1">
              <a:rPr lang="en-US" smtClean="0"/>
              <a:t>16-Apr-20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281CDE-893C-4CD5-89E2-68EF6FCE91BD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FB12E-36C6-47C5-8A57-42AFE4B8DA03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FAAD8-755D-4DEA-8489-5DC57F40CF86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0D5CDF-D61A-49B3-9285-98AD199D4E03}" type="datetime1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D2A41-86E5-4793-BEFF-3EE9682C07E4}" type="datetime1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82A9E-A37B-4619-8604-32F57A78A9F6}" type="datetime1">
              <a:rPr lang="en-US" smtClean="0"/>
              <a:t>16-Apr-20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57C67-6B0C-4161-9E44-585AC20ED617}" type="datetime1">
              <a:rPr lang="en-US" smtClean="0"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4BECFE-1FE9-4A90-834A-AB1102F49876}" type="datetime1">
              <a:rPr lang="en-US" smtClean="0"/>
              <a:t>16-Apr-20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8C213-3D8C-4DB8-848C-F449A7B7BD99}" type="datetime1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CFD720-19AA-4261-AD3A-4AE5835C7C8E}" type="datetime1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CAB552-B599-4556-B3C3-0B926518C13C}" type="datetime1">
              <a:rPr lang="en-US" smtClean="0"/>
              <a:t>16-Apr-20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it-IT" smtClean="0"/>
              <a:t>Prof.D.Ilangovan  HD Commerce  16-04-2020 A 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3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86800" cy="3962400"/>
          </a:xfrm>
          <a:ln>
            <a:solidFill>
              <a:schemeClr val="accent2">
                <a:lumMod val="75000"/>
              </a:schemeClr>
            </a:solidFill>
          </a:ln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ANNAMALAI UNIVERSITY  DEPT. OF COMMERCE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CC0066"/>
                </a:solidFill>
              </a:rPr>
              <a:t>RECENT TRENDS IN SERVICES </a:t>
            </a:r>
            <a:r>
              <a:rPr lang="en-US" dirty="0" smtClean="0">
                <a:solidFill>
                  <a:srgbClr val="CC0066"/>
                </a:solidFill>
              </a:rPr>
              <a:t>MARKETING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85032"/>
            <a:ext cx="8686800" cy="256336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prstTxWarp prst="textDeflat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WELCOME PARTICIPANTS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rvices-marketing-6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610599" cy="62483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rvice-marketing-presentation-by-ankit-makvana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457200"/>
            <a:ext cx="8762999" cy="5754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Ilangovan\Desktop\Services Marketing\LMK Extended Marketing Mi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42936"/>
            <a:ext cx="7924800" cy="56054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89955bb5f84a00a36929e086a016b5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530225"/>
            <a:ext cx="8534400" cy="5794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rvices-marketing-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305799" cy="59331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ervice-sector-contributing-to-indian-gdp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78486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onomics-over-dependence-on-service-sector-ppt-done-by-eco-grp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7924799" cy="54492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rvice-sector-contributing-to-indian-gdp-1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132836" cy="579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BUZZ WORD IS ‘SERVICE’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533400"/>
            <a:ext cx="393223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Marketing-des-Servic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533400"/>
            <a:ext cx="4038599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 agency indo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8600"/>
            <a:ext cx="8305799" cy="6324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8534400" cy="236220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  <a:normAutofit fontScale="90000"/>
          </a:bodyPr>
          <a:lstStyle/>
          <a:p>
            <a:pPr algn="ctr"/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 INSIGHT INTO THE POTENTIALS OF SERVICES MARKETING IN INDIA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1400" dirty="0" smtClean="0">
                <a:solidFill>
                  <a:srgbClr val="FF0000"/>
                </a:solidFill>
              </a:rPr>
              <a:t>by</a:t>
            </a:r>
            <a:br>
              <a:rPr lang="en-US" sz="14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Dr.D.Ilangovan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M.Com.,Ph.D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Prof. &amp; Head,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Dept. of Commerce,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Annamalai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University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Dr.Uma Vijayakuma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381000"/>
            <a:ext cx="8305800" cy="36480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-degree process graph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04800"/>
            <a:ext cx="9144000" cy="6172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AEAAQAAAAAAAAPbAAAAJDM3ODczYWQxLTY5ZWUtNGJiMS04MWU5LTRhN2QxMWY5YTE3ZQ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209" y="381000"/>
            <a:ext cx="7847620" cy="594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2613560_Subscription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8" y="578247"/>
            <a:ext cx="8183562" cy="5593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334000"/>
            <a:ext cx="818388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‘SERVICES’ GAIN MOMENTUM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ecommerce-industry-india-201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457200"/>
            <a:ext cx="3932238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eCommerc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56150" y="457200"/>
            <a:ext cx="393065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TOP MOST NATIONAL INTEREST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484668448-387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685800"/>
            <a:ext cx="3932238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Budget2016_economy_growth_GDP_356x200_2811_35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685800"/>
            <a:ext cx="3844925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ba-i-mm1-u51-service-marketing-1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1"/>
            <a:ext cx="8077200" cy="5867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WE ARE TOO GOOD IN ‘SERVICES’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0772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rvice-sector-presentation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0225"/>
            <a:ext cx="8229600" cy="5718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oss-domestic-product-gdp-concept-infographic-keywords-icons-723995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610599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d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381999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Ilangovan\Desktop\Services Marketing\word-cloud-services-marketing-related-items-353765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00999" cy="5562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Ilangovan\Desktop\Services Marketing\main-qimg-7841e5af4c168ac50cce63893181b8f1-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924799" cy="5638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hare-of-Services-sector-in-GD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30225"/>
            <a:ext cx="7848600" cy="54895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019800"/>
            <a:ext cx="818388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GROWTH RATE OF CHINA &amp; INDIA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N_IN_GDP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0225"/>
            <a:ext cx="8077200" cy="54133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onomic-Growth-in-India-and-Ch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1"/>
            <a:ext cx="8458200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nagdp_zpsb8aeb7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381999" cy="6477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791200"/>
            <a:ext cx="81838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UNFOLD THE UNLIMITED POTENTIALS IN SERVICES SECTOR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48535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533400"/>
            <a:ext cx="8382000" cy="5413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nner-e13151051279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533400"/>
            <a:ext cx="7924800" cy="579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638800"/>
            <a:ext cx="818388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OUR AIM MUST BE ALWAYS HIGH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dp-grew-more-than-expected-in-last-year-of-upa-governments-rule-growth-likely-to-outpace-china-this-y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3400"/>
            <a:ext cx="8000999" cy="5239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GROWTH RATE - AN INSIGHT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ndia-gdp-growth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9600" y="838200"/>
            <a:ext cx="3930650" cy="4571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Indian Agriculture Growth Rate in GDP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52963" y="838200"/>
            <a:ext cx="393065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P1AR150814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457200"/>
            <a:ext cx="7924799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MARKETING DEFINED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ustomerservice-is-market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30225"/>
            <a:ext cx="8305800" cy="4187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FROM 12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TO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PLACE…..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DP_PPP_2014_Selection_EN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30225"/>
            <a:ext cx="8153400" cy="4575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SKY ROCKETING GROWTH POSSIBLE THROUGH ‘SERVICES’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Content Placeholder 5" descr="indias-gdp-grows-7-9-in-march-quarter-7-6-in-2015-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530225"/>
            <a:ext cx="8153400" cy="4422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1911-Indias-per-capita-income-on-the-rise-equitymast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381999" cy="5486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rvices-marketing-triangle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09600"/>
            <a:ext cx="7924799" cy="52968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rvices-marketing-module-2-5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99146"/>
            <a:ext cx="8077199" cy="52206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marketingServic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1" y="530225"/>
            <a:ext cx="8382000" cy="5565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ur-web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599" cy="5943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ian-economy-sectorial-contribution-in-gdp-1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0225"/>
            <a:ext cx="8153400" cy="5946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prstTxWarp prst="textDoubleWave1">
              <a:avLst/>
            </a:prstTxWarp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THANK YOU ALL</a:t>
            </a:r>
            <a:endParaRPr lang="en-US" sz="60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cq5dam.web.1200.6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19200"/>
            <a:ext cx="8077199" cy="3809999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81000"/>
          <a:ext cx="8077200" cy="9144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0772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SKY</a:t>
                      </a:r>
                      <a:r>
                        <a:rPr lang="en-US" sz="5400" baseline="0" dirty="0" smtClean="0">
                          <a:solidFill>
                            <a:srgbClr val="FFFF00"/>
                          </a:solidFill>
                          <a:latin typeface="Bookman Old Style" pitchFamily="18" charset="0"/>
                        </a:rPr>
                        <a:t> IS THE LIMIT</a:t>
                      </a:r>
                      <a:endParaRPr lang="en-US" sz="5400" dirty="0">
                        <a:solidFill>
                          <a:srgbClr val="FFFF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JAI HIND 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da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609600"/>
            <a:ext cx="8000999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KETING-SERVIC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458199" cy="6019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It is a Matter of Cooperation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Marketing-Servic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609600"/>
            <a:ext cx="4190999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Content Placeholder 5" descr="service-market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685800"/>
            <a:ext cx="3810000" cy="4495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2c246a3a422574b3f1d932e25cbd1f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0225"/>
            <a:ext cx="9144000" cy="587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30225"/>
            <a:ext cx="8077200" cy="5946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jarah-perjalanan-manusia-3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57200"/>
            <a:ext cx="8229599" cy="601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Prof.D.Ilangovan  HD Commerce  16-04-2020 A U</a:t>
            </a:r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434</Words>
  <Application>Microsoft Office PowerPoint</Application>
  <PresentationFormat>On-screen Show (4:3)</PresentationFormat>
  <Paragraphs>114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Aspect</vt:lpstr>
      <vt:lpstr>ANNAMALAI UNIVERSITY  DEPT. OF COMMERCE RECENT TRENDS IN SERVICES MARKETING </vt:lpstr>
      <vt:lpstr>AN INSIGHT INTO THE POTENTIALS OF SERVICES MARKETING IN INDIA by Dr.D.Ilangovan, M.Com.,Ph.D. Prof. &amp; Head,  Dept. of Commerce, Annamalai University</vt:lpstr>
      <vt:lpstr>Slide 3</vt:lpstr>
      <vt:lpstr>MARKETING DEFINED</vt:lpstr>
      <vt:lpstr>Slide 5</vt:lpstr>
      <vt:lpstr>It is a Matter of Cooperation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THE BUZZ WORD IS ‘SERVICE’</vt:lpstr>
      <vt:lpstr>Slide 19</vt:lpstr>
      <vt:lpstr>Slide 20</vt:lpstr>
      <vt:lpstr>Slide 21</vt:lpstr>
      <vt:lpstr>Slide 22</vt:lpstr>
      <vt:lpstr>‘SERVICES’ GAIN MOMENTUM </vt:lpstr>
      <vt:lpstr>TOP MOST NATIONAL INTEREST </vt:lpstr>
      <vt:lpstr>Slide 25</vt:lpstr>
      <vt:lpstr>WE ARE TOO GOOD IN ‘SERVICES’</vt:lpstr>
      <vt:lpstr>Slide 27</vt:lpstr>
      <vt:lpstr>Slide 28</vt:lpstr>
      <vt:lpstr>Slide 29</vt:lpstr>
      <vt:lpstr>Slide 30</vt:lpstr>
      <vt:lpstr>Slide 31</vt:lpstr>
      <vt:lpstr>GROWTH RATE OF CHINA &amp; INDIA</vt:lpstr>
      <vt:lpstr>Slide 33</vt:lpstr>
      <vt:lpstr>Slide 34</vt:lpstr>
      <vt:lpstr>UNFOLD THE UNLIMITED POTENTIALS IN SERVICES SECTOR</vt:lpstr>
      <vt:lpstr>Slide 36</vt:lpstr>
      <vt:lpstr>OUR AIM MUST BE ALWAYS HIGH</vt:lpstr>
      <vt:lpstr>GROWTH RATE - AN INSIGHT</vt:lpstr>
      <vt:lpstr>Slide 39</vt:lpstr>
      <vt:lpstr>FROM 12TH TO 3RD PLACE…..</vt:lpstr>
      <vt:lpstr>SKY ROCKETING GROWTH POSSIBLE THROUGH ‘SERVICES’</vt:lpstr>
      <vt:lpstr>Slide 42</vt:lpstr>
      <vt:lpstr>Slide 43</vt:lpstr>
      <vt:lpstr>Slide 44</vt:lpstr>
      <vt:lpstr>Slide 45</vt:lpstr>
      <vt:lpstr>Slide 46</vt:lpstr>
      <vt:lpstr>Slide 47</vt:lpstr>
      <vt:lpstr>THANK YOU ALL</vt:lpstr>
      <vt:lpstr>JAI HIND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COLLEGE, KUMBAKONAM NATIONAL SEMINAR </dc:title>
  <dc:creator>ilan-govan</dc:creator>
  <cp:lastModifiedBy>Ilangovan</cp:lastModifiedBy>
  <cp:revision>43</cp:revision>
  <dcterms:created xsi:type="dcterms:W3CDTF">2006-08-16T00:00:00Z</dcterms:created>
  <dcterms:modified xsi:type="dcterms:W3CDTF">2020-04-15T22:33:22Z</dcterms:modified>
</cp:coreProperties>
</file>